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15"/>
  </p:notesMasterIdLst>
  <p:sldIdLst>
    <p:sldId id="257" r:id="rId2"/>
    <p:sldId id="258" r:id="rId3"/>
    <p:sldId id="268" r:id="rId4"/>
    <p:sldId id="266" r:id="rId5"/>
    <p:sldId id="259" r:id="rId6"/>
    <p:sldId id="265" r:id="rId7"/>
    <p:sldId id="260" r:id="rId8"/>
    <p:sldId id="261" r:id="rId9"/>
    <p:sldId id="262" r:id="rId10"/>
    <p:sldId id="269" r:id="rId11"/>
    <p:sldId id="270" r:id="rId12"/>
    <p:sldId id="271" r:id="rId13"/>
    <p:sldId id="267"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Wingdings 3" pitchFamily="2" charset="2"/>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7E22"/>
    <a:srgbClr val="2481C6"/>
    <a:srgbClr val="53AD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71" autoAdjust="0"/>
    <p:restoredTop sz="94660"/>
  </p:normalViewPr>
  <p:slideViewPr>
    <p:cSldViewPr snapToGrid="0">
      <p:cViewPr varScale="1">
        <p:scale>
          <a:sx n="128" d="100"/>
          <a:sy n="128" d="100"/>
        </p:scale>
        <p:origin x="536"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B6F29-EDD7-D84C-BB5A-1EE466855202}" type="datetimeFigureOut">
              <a:rPr lang="en-US" smtClean="0"/>
              <a:t>1/27/23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81C8AC-3169-6248-98E9-48065AAA4F0E}" type="slidenum">
              <a:rPr lang="en-US" smtClean="0"/>
              <a:t>‹#›</a:t>
            </a:fld>
            <a:endParaRPr lang="en-US"/>
          </a:p>
        </p:txBody>
      </p:sp>
    </p:spTree>
    <p:extLst>
      <p:ext uri="{BB962C8B-B14F-4D97-AF65-F5344CB8AC3E}">
        <p14:creationId xmlns:p14="http://schemas.microsoft.com/office/powerpoint/2010/main" val="858120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81C8AC-3169-6248-98E9-48065AAA4F0E}" type="slidenum">
              <a:rPr lang="en-US" smtClean="0"/>
              <a:t>1</a:t>
            </a:fld>
            <a:endParaRPr lang="en-US"/>
          </a:p>
        </p:txBody>
      </p:sp>
    </p:spTree>
    <p:extLst>
      <p:ext uri="{BB962C8B-B14F-4D97-AF65-F5344CB8AC3E}">
        <p14:creationId xmlns:p14="http://schemas.microsoft.com/office/powerpoint/2010/main" val="202729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81C8AC-3169-6248-98E9-48065AAA4F0E}" type="slidenum">
              <a:rPr lang="en-US" smtClean="0"/>
              <a:t>2</a:t>
            </a:fld>
            <a:endParaRPr lang="en-US"/>
          </a:p>
        </p:txBody>
      </p:sp>
    </p:spTree>
    <p:extLst>
      <p:ext uri="{BB962C8B-B14F-4D97-AF65-F5344CB8AC3E}">
        <p14:creationId xmlns:p14="http://schemas.microsoft.com/office/powerpoint/2010/main" val="2081545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totaldataconnect.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totaldataconnect.com/" TargetMode="External"/><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10460438" y="0"/>
            <a:ext cx="685800" cy="1143000"/>
          </a:xfrm>
          <a:prstGeom prst="rect">
            <a:avLst/>
          </a:prstGeom>
          <a:solidFill>
            <a:srgbClr val="E67E22"/>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154955" y="1447800"/>
            <a:ext cx="8825658" cy="3329581"/>
          </a:xfrm>
        </p:spPr>
        <p:txBody>
          <a:bodyPr anchor="b"/>
          <a:lstStyle>
            <a:lvl1pPr>
              <a:defRPr sz="5400"/>
            </a:lvl1pPr>
          </a:lstStyle>
          <a:p>
            <a:r>
              <a:rPr lang="en-US" dirty="0"/>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D4FA1037-268F-EC4F-9BC4-4E4E76C889A2}"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defRPr>
            </a:lvl1pPr>
          </a:lstStyle>
          <a:p>
            <a:fld id="{0B087478-4E2B-4C53-8EF2-9616C8137A27}" type="slidenum">
              <a:rPr lang="en-US" smtClean="0"/>
              <a:pPr/>
              <a:t>‹#›</a:t>
            </a:fld>
            <a:endParaRPr lang="en-US" dirty="0"/>
          </a:p>
        </p:txBody>
      </p:sp>
      <p:pic>
        <p:nvPicPr>
          <p:cNvPr id="8" name="Picture 7">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4955" y="877644"/>
            <a:ext cx="3357410" cy="84084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ED8290-546D-864D-A0C2-F9B4C9FA43F4}" type="datetime1">
              <a:rPr lang="en-US" smtClean="0"/>
              <a:t>1/27/23</a:t>
            </a:fld>
            <a:endParaRPr lang="en-US"/>
          </a:p>
        </p:txBody>
      </p:sp>
      <p:sp>
        <p:nvSpPr>
          <p:cNvPr id="6" name="Footer Placeholder 5"/>
          <p:cNvSpPr>
            <a:spLocks noGrp="1"/>
          </p:cNvSpPr>
          <p:nvPr>
            <p:ph type="ftr" sz="quarter" idx="11"/>
          </p:nvPr>
        </p:nvSpPr>
        <p:spPr/>
        <p:txBody>
          <a:bodyPr/>
          <a:lstStyle/>
          <a:p>
            <a:r>
              <a:rPr lang="en-US"/>
              <a:t>Copyright 2023 Total Data Connect</a:t>
            </a:r>
            <a:endParaRPr lang="en-US" dirty="0"/>
          </a:p>
        </p:txBody>
      </p:sp>
      <p:sp>
        <p:nvSpPr>
          <p:cNvPr id="7" name="Slide Number Placeholder 6"/>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nchor="b"/>
          <a:lstStyle>
            <a:lvl1pPr>
              <a:defRPr sz="4800"/>
            </a:lvl1pPr>
          </a:lstStyle>
          <a:p>
            <a:r>
              <a:rPr lang="en-US" dirty="0"/>
              <a:t>Click to edit Master title style</a:t>
            </a:r>
          </a:p>
        </p:txBody>
      </p:sp>
      <p:sp>
        <p:nvSpPr>
          <p:cNvPr id="8" name="Text Placeholder 3"/>
          <p:cNvSpPr>
            <a:spLocks noGrp="1"/>
          </p:cNvSpPr>
          <p:nvPr>
            <p:ph type="body" sz="half" idx="2"/>
          </p:nvPr>
        </p:nvSpPr>
        <p:spPr>
          <a:xfrm>
            <a:off x="1154954" y="3657600"/>
            <a:ext cx="8825659" cy="2362200"/>
          </a:xfrm>
        </p:spPr>
        <p:txBody>
          <a:bodyPr anchor="t">
            <a:normAutofit/>
          </a:bodyPr>
          <a:lstStyle>
            <a:lvl1pPr marL="0" indent="0">
              <a:buNone/>
              <a:defRPr sz="1800">
                <a:solidFill>
                  <a:schemeClr val="tx1">
                    <a:lumMod val="6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0"/>
          </p:nvPr>
        </p:nvSpPr>
        <p:spPr/>
        <p:txBody>
          <a:bodyPr/>
          <a:lstStyle/>
          <a:p>
            <a:fld id="{216E37F4-2767-5346-B7C5-25FD73A2094C}" type="datetime1">
              <a:rPr lang="en-US" smtClean="0"/>
              <a:t>1/27/23</a:t>
            </a:fld>
            <a:endParaRPr lang="en-US"/>
          </a:p>
        </p:txBody>
      </p:sp>
      <p:sp>
        <p:nvSpPr>
          <p:cNvPr id="5" name="Footer Placeholder 4"/>
          <p:cNvSpPr>
            <a:spLocks noGrp="1"/>
          </p:cNvSpPr>
          <p:nvPr>
            <p:ph type="ftr" sz="quarter" idx="11"/>
          </p:nvPr>
        </p:nvSpPr>
        <p:spPr/>
        <p:txBody>
          <a:bodyPr/>
          <a:lstStyle/>
          <a:p>
            <a:r>
              <a:rPr lang="en-US" dirty="0"/>
              <a:t>Copyright 2023 Total Data Connect</a:t>
            </a:r>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dirty="0"/>
              <a:t>Click to edit Master title style</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tx1">
                    <a:lumMod val="65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dirty="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673E4B3-4BDD-0E42-9171-B81F2A6AD669}"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A372CFD7-4E67-CA46-AD31-A7DEC780072E}"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rgbClr val="E67E2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rgbClr val="2481C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rgbClr val="E67E2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9CF829-2DFC-6A46-BB82-848C861F47A2}" type="datetime1">
              <a:rPr lang="en-US" smtClean="0"/>
              <a:t>1/27/23</a:t>
            </a:fld>
            <a:endParaRPr lang="en-US"/>
          </a:p>
        </p:txBody>
      </p:sp>
      <p:sp>
        <p:nvSpPr>
          <p:cNvPr id="4" name="Footer Placeholder 4"/>
          <p:cNvSpPr>
            <a:spLocks noGrp="1"/>
          </p:cNvSpPr>
          <p:nvPr>
            <p:ph type="ftr" sz="quarter" idx="11"/>
          </p:nvPr>
        </p:nvSpPr>
        <p:spPr/>
        <p:txBody>
          <a:body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t="-64000" b="-64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10460438" y="0"/>
            <a:ext cx="685800" cy="1143000"/>
          </a:xfrm>
          <a:prstGeom prst="rect">
            <a:avLst/>
          </a:prstGeom>
          <a:solidFill>
            <a:srgbClr val="E67E22"/>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EEA6FD7F-4C8F-924C-8EDF-FA09DFA3D7AB}"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dirty="0"/>
          </a:p>
        </p:txBody>
      </p:sp>
      <p:pic>
        <p:nvPicPr>
          <p:cNvPr id="8" name="Picture 7">
            <a:hlinkClick r:id="rId3"/>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54955" y="877644"/>
            <a:ext cx="3357410" cy="84084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solidFill>
                  <a:schemeClr val="tx1">
                    <a:lumMod val="50000"/>
                    <a:alpha val="60000"/>
                  </a:schemeClr>
                </a:solidFill>
              </a:defRPr>
            </a:lvl1pPr>
          </a:lstStyle>
          <a:p>
            <a:fld id="{A04A9DB3-D61E-7940-B345-9B05317E6FA7}" type="datetime1">
              <a:rPr lang="en-US" smtClean="0"/>
              <a:t>1/27/23</a:t>
            </a:fld>
            <a:endParaRPr lang="en-US"/>
          </a:p>
        </p:txBody>
      </p:sp>
      <p:sp>
        <p:nvSpPr>
          <p:cNvPr id="5" name="Footer Placeholder 4"/>
          <p:cNvSpPr>
            <a:spLocks noGrp="1"/>
          </p:cNvSpPr>
          <p:nvPr>
            <p:ph type="ftr" sz="quarter" idx="11"/>
          </p:nvPr>
        </p:nvSpPr>
        <p:spPr/>
        <p:txBody>
          <a:bodyPr/>
          <a:lstStyle>
            <a:lvl1pPr>
              <a:defRPr>
                <a:solidFill>
                  <a:schemeClr val="tx1">
                    <a:lumMod val="50000"/>
                    <a:alpha val="60000"/>
                  </a:schemeClr>
                </a:solidFill>
              </a:defRPr>
            </a:lvl1pPr>
          </a:lstStyle>
          <a:p>
            <a:r>
              <a:rPr lang="en-US"/>
              <a:t>Copyright 2023 Total Data Connect</a:t>
            </a:r>
            <a:endParaRPr lang="en-US" dirty="0"/>
          </a:p>
        </p:txBody>
      </p:sp>
      <p:sp>
        <p:nvSpPr>
          <p:cNvPr id="6" name="Slide Number Placeholder 5"/>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5C612B0-F90D-DC41-AA7F-90D9C1749A1E}" type="datetime1">
              <a:rPr lang="en-US" smtClean="0"/>
              <a:t>1/27/23</a:t>
            </a:fld>
            <a:endParaRPr lang="en-US"/>
          </a:p>
        </p:txBody>
      </p:sp>
      <p:sp>
        <p:nvSpPr>
          <p:cNvPr id="6" name="Footer Placeholder 5"/>
          <p:cNvSpPr>
            <a:spLocks noGrp="1"/>
          </p:cNvSpPr>
          <p:nvPr>
            <p:ph type="ftr" sz="quarter" idx="11"/>
          </p:nvPr>
        </p:nvSpPr>
        <p:spPr/>
        <p:txBody>
          <a:bodyPr/>
          <a:lstStyle/>
          <a:p>
            <a:r>
              <a:rPr lang="en-US"/>
              <a:t>Copyright 2023 Total Data Connect</a:t>
            </a:r>
            <a:endParaRPr lang="en-US" dirty="0"/>
          </a:p>
        </p:txBody>
      </p:sp>
      <p:sp>
        <p:nvSpPr>
          <p:cNvPr id="7" name="Slide Number Placeholder 6"/>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A02A4A-1491-3249-9C39-3709F4190AEE}" type="datetime1">
              <a:rPr lang="en-US" smtClean="0"/>
              <a:t>1/27/23</a:t>
            </a:fld>
            <a:endParaRPr lang="en-US"/>
          </a:p>
        </p:txBody>
      </p:sp>
      <p:sp>
        <p:nvSpPr>
          <p:cNvPr id="8" name="Footer Placeholder 7"/>
          <p:cNvSpPr>
            <a:spLocks noGrp="1"/>
          </p:cNvSpPr>
          <p:nvPr>
            <p:ph type="ftr" sz="quarter" idx="11"/>
          </p:nvPr>
        </p:nvSpPr>
        <p:spPr/>
        <p:txBody>
          <a:bodyPr/>
          <a:lstStyle/>
          <a:p>
            <a:r>
              <a:rPr lang="en-US"/>
              <a:t>Copyright 2023 Total Data Connect</a:t>
            </a:r>
            <a:endParaRPr lang="en-US" dirty="0"/>
          </a:p>
        </p:txBody>
      </p:sp>
      <p:sp>
        <p:nvSpPr>
          <p:cNvPr id="9" name="Slide Number Placeholder 8"/>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C61055F1-8F35-7B46-B4C1-92BE018C5791}" type="datetime1">
              <a:rPr lang="en-US" smtClean="0"/>
              <a:t>1/27/23</a:t>
            </a:fld>
            <a:endParaRPr lang="en-US"/>
          </a:p>
        </p:txBody>
      </p:sp>
      <p:sp>
        <p:nvSpPr>
          <p:cNvPr id="5" name="Footer Placeholder 3"/>
          <p:cNvSpPr>
            <a:spLocks noGrp="1"/>
          </p:cNvSpPr>
          <p:nvPr>
            <p:ph type="ftr" sz="quarter" idx="11"/>
          </p:nvPr>
        </p:nvSpPr>
        <p:spPr/>
        <p:txBody>
          <a:bodyPr/>
          <a:lstStyle/>
          <a:p>
            <a:r>
              <a:rPr lang="en-US"/>
              <a:t>Copyright 2023 Total Data Connect</a:t>
            </a:r>
            <a:endParaRPr lang="en-US" dirty="0"/>
          </a:p>
        </p:txBody>
      </p:sp>
      <p:sp>
        <p:nvSpPr>
          <p:cNvPr id="6" name="Slide Number Placeholder 4"/>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C9C5008-CFFF-D542-A866-AB174F898157}" type="datetime1">
              <a:rPr lang="en-US" smtClean="0"/>
              <a:t>1/27/23</a:t>
            </a:fld>
            <a:endParaRPr lang="en-US"/>
          </a:p>
        </p:txBody>
      </p:sp>
      <p:sp>
        <p:nvSpPr>
          <p:cNvPr id="5" name="Footer Placeholder 2"/>
          <p:cNvSpPr>
            <a:spLocks noGrp="1"/>
          </p:cNvSpPr>
          <p:nvPr>
            <p:ph type="ftr" sz="quarter" idx="11"/>
          </p:nvPr>
        </p:nvSpPr>
        <p:spPr/>
        <p:txBody>
          <a:bodyPr/>
          <a:lstStyle/>
          <a:p>
            <a:r>
              <a:rPr lang="en-US"/>
              <a:t>Copyright 2023 Total Data Connect</a:t>
            </a:r>
            <a:endParaRPr lang="en-US" dirty="0"/>
          </a:p>
        </p:txBody>
      </p:sp>
      <p:sp>
        <p:nvSpPr>
          <p:cNvPr id="6" name="Slide Number Placeholder 3"/>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983B87B4-8F85-0547-8C18-A4E2601F789E}" type="datetime1">
              <a:rPr lang="en-US" smtClean="0"/>
              <a:t>1/27/23</a:t>
            </a:fld>
            <a:endParaRPr lang="en-US"/>
          </a:p>
        </p:txBody>
      </p:sp>
      <p:sp>
        <p:nvSpPr>
          <p:cNvPr id="5" name="Footer Placeholder 5"/>
          <p:cNvSpPr>
            <a:spLocks noGrp="1"/>
          </p:cNvSpPr>
          <p:nvPr>
            <p:ph type="ftr" sz="quarter" idx="11"/>
          </p:nvPr>
        </p:nvSpPr>
        <p:spPr/>
        <p:txBody>
          <a:bodyPr/>
          <a:lstStyle/>
          <a:p>
            <a:r>
              <a:rPr lang="en-US"/>
              <a:t>Copyright 2023 Total Data Connect</a:t>
            </a:r>
            <a:endParaRPr lang="en-US" dirty="0"/>
          </a:p>
        </p:txBody>
      </p:sp>
      <p:sp>
        <p:nvSpPr>
          <p:cNvPr id="6" name="Slide Number Placeholder 6"/>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E5FB14-CA43-E541-8406-E986A99D69C4}" type="datetime1">
              <a:rPr lang="en-US" smtClean="0"/>
              <a:t>1/27/23</a:t>
            </a:fld>
            <a:endParaRPr lang="en-US"/>
          </a:p>
        </p:txBody>
      </p:sp>
      <p:sp>
        <p:nvSpPr>
          <p:cNvPr id="6" name="Footer Placeholder 5"/>
          <p:cNvSpPr>
            <a:spLocks noGrp="1"/>
          </p:cNvSpPr>
          <p:nvPr>
            <p:ph type="ftr" sz="quarter" idx="11"/>
          </p:nvPr>
        </p:nvSpPr>
        <p:spPr/>
        <p:txBody>
          <a:bodyPr/>
          <a:lstStyle/>
          <a:p>
            <a:r>
              <a:rPr lang="en-US"/>
              <a:t>Copyright 2023 Total Data Connect</a:t>
            </a:r>
            <a:endParaRPr lang="en-US" dirty="0"/>
          </a:p>
        </p:txBody>
      </p:sp>
      <p:sp>
        <p:nvSpPr>
          <p:cNvPr id="7" name="Slide Number Placeholder 6"/>
          <p:cNvSpPr>
            <a:spLocks noGrp="1"/>
          </p:cNvSpPr>
          <p:nvPr>
            <p:ph type="sldNum" sz="quarter" idx="12"/>
          </p:nvPr>
        </p:nvSpPr>
        <p:spPr/>
        <p:txBody>
          <a:bodyPr/>
          <a:lstStyle/>
          <a:p>
            <a:fld id="{0B087478-4E2B-4C53-8EF2-9616C8137A2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hyperlink" Target="https://totaldataconnect.com/" TargetMode="Externa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t="-64000" b="-64000"/>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7">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18">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19">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0">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60438" y="0"/>
            <a:ext cx="685800" cy="1143000"/>
          </a:xfrm>
          <a:prstGeom prst="rect">
            <a:avLst/>
          </a:prstGeom>
          <a:solidFill>
            <a:srgbClr val="E67E22"/>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lumMod val="65000"/>
                    <a:alpha val="60000"/>
                  </a:schemeClr>
                </a:solidFill>
              </a:defRPr>
            </a:lvl1pPr>
          </a:lstStyle>
          <a:p>
            <a:fld id="{0C08FA4C-39AB-4F41-80C8-1C9FCA2F2D1F}" type="datetime1">
              <a:rPr lang="en-US" smtClean="0"/>
              <a:t>1/27/23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lumMod val="65000"/>
                    <a:alpha val="60000"/>
                  </a:schemeClr>
                </a:solidFill>
              </a:defRPr>
            </a:lvl1pPr>
          </a:lstStyle>
          <a:p>
            <a:r>
              <a:rPr lang="en-US"/>
              <a:t>Copyright 2023 Total Data Connect</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lumMod val="95000"/>
                  </a:schemeClr>
                </a:solidFill>
              </a:defRPr>
            </a:lvl1pPr>
          </a:lstStyle>
          <a:p>
            <a:fld id="{0B087478-4E2B-4C53-8EF2-9616C8137A27}" type="slidenum">
              <a:rPr lang="en-US" smtClean="0"/>
              <a:pPr/>
              <a:t>‹#›</a:t>
            </a:fld>
            <a:endParaRPr lang="en-US" dirty="0"/>
          </a:p>
        </p:txBody>
      </p:sp>
      <p:pic>
        <p:nvPicPr>
          <p:cNvPr id="11" name="Picture 10">
            <a:hlinkClick r:id="rId21"/>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0173032" y="5704985"/>
            <a:ext cx="1721678" cy="431186"/>
          </a:xfrm>
          <a:prstGeom prst="rect">
            <a:avLst/>
          </a:prstGeom>
        </p:spPr>
      </p:pic>
    </p:spTree>
    <p:extLst>
      <p:ext uri="{BB962C8B-B14F-4D97-AF65-F5344CB8AC3E}">
        <p14:creationId xmlns:p14="http://schemas.microsoft.com/office/powerpoint/2010/main" val="1591367583"/>
      </p:ext>
    </p:extLst>
  </p:cSld>
  <p:clrMap bg1="dk1" tx1="lt1" bg2="dk2" tx2="lt2" accent1="accent1" accent2="accent2" accent3="accent3" accent4="accent4" accent5="accent5" accent6="accent6" hlink="hlink" folHlink="folHlink"/>
  <p:sldLayoutIdLst>
    <p:sldLayoutId id="2147483661" r:id="rId1"/>
    <p:sldLayoutId id="2147483663"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p:txStyles>
    <p:titleStyle>
      <a:lvl1pPr algn="l" defTabSz="457200" rtl="0" eaLnBrk="1" latinLnBrk="0" hangingPunct="1">
        <a:spcBef>
          <a:spcPct val="0"/>
        </a:spcBef>
        <a:buNone/>
        <a:defRPr sz="4200" b="0" i="0" kern="1200">
          <a:solidFill>
            <a:srgbClr val="2481C6"/>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rgbClr val="E67E22"/>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rgbClr val="2481C6"/>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rgbClr val="F5AB35"/>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2">
            <a:lumMod val="75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4">
            <a:lumMod val="75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p:txBody>
          <a:bodyPr/>
          <a:lstStyle/>
          <a:p>
            <a:r>
              <a:rPr lang="en-US" dirty="0"/>
              <a:t>Environment &amp; Equipment Monitoring Systems</a:t>
            </a:r>
          </a:p>
        </p:txBody>
      </p:sp>
      <p:sp>
        <p:nvSpPr>
          <p:cNvPr id="15" name="Subtitle 14"/>
          <p:cNvSpPr>
            <a:spLocks noGrp="1"/>
          </p:cNvSpPr>
          <p:nvPr>
            <p:ph type="subTitle" idx="1"/>
          </p:nvPr>
        </p:nvSpPr>
        <p:spPr/>
        <p:txBody>
          <a:bodyPr/>
          <a:lstStyle/>
          <a:p>
            <a:r>
              <a:rPr lang="en-US" dirty="0"/>
              <a:t>MRI            Pet/CT         CT          HOSPITALS          PHARMACIES</a:t>
            </a:r>
          </a:p>
        </p:txBody>
      </p:sp>
      <p:sp>
        <p:nvSpPr>
          <p:cNvPr id="22" name="Date Placeholder 21">
            <a:extLst>
              <a:ext uri="{FF2B5EF4-FFF2-40B4-BE49-F238E27FC236}">
                <a16:creationId xmlns:a16="http://schemas.microsoft.com/office/drawing/2014/main" id="{DE2D358B-107E-F34D-B37B-0E77573E7E26}"/>
              </a:ext>
            </a:extLst>
          </p:cNvPr>
          <p:cNvSpPr>
            <a:spLocks noGrp="1"/>
          </p:cNvSpPr>
          <p:nvPr>
            <p:ph type="dt" sz="half" idx="10"/>
          </p:nvPr>
        </p:nvSpPr>
        <p:spPr/>
        <p:txBody>
          <a:bodyPr/>
          <a:lstStyle/>
          <a:p>
            <a:fld id="{48D44108-1931-DB46-BB0D-E6B108E97707}" type="datetime1">
              <a:rPr lang="en-US" smtClean="0"/>
              <a:t>1/27/23</a:t>
            </a:fld>
            <a:endParaRPr lang="en-US" dirty="0"/>
          </a:p>
        </p:txBody>
      </p:sp>
      <p:sp>
        <p:nvSpPr>
          <p:cNvPr id="23" name="Footer Placeholder 22">
            <a:extLst>
              <a:ext uri="{FF2B5EF4-FFF2-40B4-BE49-F238E27FC236}">
                <a16:creationId xmlns:a16="http://schemas.microsoft.com/office/drawing/2014/main" id="{F867DA1F-9E7B-6E45-A020-25E9DD478D08}"/>
              </a:ext>
            </a:extLst>
          </p:cNvPr>
          <p:cNvSpPr>
            <a:spLocks noGrp="1"/>
          </p:cNvSpPr>
          <p:nvPr>
            <p:ph type="ftr" sz="quarter" idx="11"/>
          </p:nvPr>
        </p:nvSpPr>
        <p:spPr/>
        <p:txBody>
          <a:bodyPr/>
          <a:lstStyle/>
          <a:p>
            <a:r>
              <a:rPr lang="en-US"/>
              <a:t>Copyright 2023 Total Data Connect</a:t>
            </a:r>
            <a:endParaRPr lang="en-US" dirty="0"/>
          </a:p>
        </p:txBody>
      </p:sp>
    </p:spTree>
    <p:extLst>
      <p:ext uri="{BB962C8B-B14F-4D97-AF65-F5344CB8AC3E}">
        <p14:creationId xmlns:p14="http://schemas.microsoft.com/office/powerpoint/2010/main" val="2477676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PET/CT Monitoring</a:t>
            </a:r>
          </a:p>
        </p:txBody>
      </p:sp>
      <p:sp>
        <p:nvSpPr>
          <p:cNvPr id="8" name="Content Placeholder 7"/>
          <p:cNvSpPr>
            <a:spLocks noGrp="1"/>
          </p:cNvSpPr>
          <p:nvPr>
            <p:ph idx="1"/>
          </p:nvPr>
        </p:nvSpPr>
        <p:spPr/>
        <p:txBody>
          <a:bodyPr/>
          <a:lstStyle/>
          <a:p>
            <a:r>
              <a:rPr lang="en-US" sz="2600" dirty="0"/>
              <a:t>Chilled Water Temp (if needed)</a:t>
            </a:r>
          </a:p>
          <a:p>
            <a:r>
              <a:rPr lang="en-US" sz="2600" dirty="0"/>
              <a:t>Hot Lab / Quiet Room Temp</a:t>
            </a:r>
          </a:p>
          <a:p>
            <a:r>
              <a:rPr lang="en-US" sz="2600" dirty="0"/>
              <a:t>Control Room Temp</a:t>
            </a:r>
          </a:p>
          <a:p>
            <a:r>
              <a:rPr lang="en-US" sz="2600" dirty="0"/>
              <a:t>Scan Room Temp</a:t>
            </a:r>
          </a:p>
          <a:p>
            <a:r>
              <a:rPr lang="en-US" sz="2600" dirty="0"/>
              <a:t>Humidity</a:t>
            </a:r>
          </a:p>
          <a:p>
            <a:r>
              <a:rPr lang="en-US" sz="2600" dirty="0"/>
              <a:t>Optional Main Power On/Off</a:t>
            </a:r>
            <a:endParaRPr lang="en-US" dirty="0"/>
          </a:p>
          <a:p>
            <a:endParaRPr lang="en-US" dirty="0"/>
          </a:p>
        </p:txBody>
      </p:sp>
      <p:sp>
        <p:nvSpPr>
          <p:cNvPr id="3" name="Date Placeholder 2"/>
          <p:cNvSpPr>
            <a:spLocks noGrp="1"/>
          </p:cNvSpPr>
          <p:nvPr>
            <p:ph type="dt" sz="half" idx="10"/>
          </p:nvPr>
        </p:nvSpPr>
        <p:spPr/>
        <p:txBody>
          <a:bodyPr/>
          <a:lstStyle/>
          <a:p>
            <a:fld id="{0CDDF300-3BC7-B64E-8B85-211532B637A6}"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1952967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CT Monitoring</a:t>
            </a:r>
          </a:p>
        </p:txBody>
      </p:sp>
      <p:sp>
        <p:nvSpPr>
          <p:cNvPr id="8" name="Content Placeholder 7"/>
          <p:cNvSpPr>
            <a:spLocks noGrp="1"/>
          </p:cNvSpPr>
          <p:nvPr>
            <p:ph idx="1"/>
          </p:nvPr>
        </p:nvSpPr>
        <p:spPr/>
        <p:txBody>
          <a:bodyPr/>
          <a:lstStyle/>
          <a:p>
            <a:r>
              <a:rPr lang="en-US" sz="2600" dirty="0"/>
              <a:t>Chilled Water Temp (if needed)</a:t>
            </a:r>
          </a:p>
          <a:p>
            <a:r>
              <a:rPr lang="en-US" sz="2600" dirty="0"/>
              <a:t>Dressing Room Temp</a:t>
            </a:r>
          </a:p>
          <a:p>
            <a:r>
              <a:rPr lang="en-US" sz="2600" dirty="0"/>
              <a:t>Control Room Temp</a:t>
            </a:r>
          </a:p>
          <a:p>
            <a:r>
              <a:rPr lang="en-US" sz="2600" dirty="0"/>
              <a:t>Scan Room Temp</a:t>
            </a:r>
          </a:p>
          <a:p>
            <a:r>
              <a:rPr lang="en-US" sz="2600" dirty="0"/>
              <a:t>Humidity</a:t>
            </a:r>
          </a:p>
          <a:p>
            <a:r>
              <a:rPr lang="en-US" sz="2600" dirty="0"/>
              <a:t>Optional Main Power On/Off</a:t>
            </a:r>
            <a:endParaRPr lang="en-US" dirty="0"/>
          </a:p>
        </p:txBody>
      </p:sp>
      <p:sp>
        <p:nvSpPr>
          <p:cNvPr id="3" name="Date Placeholder 2"/>
          <p:cNvSpPr>
            <a:spLocks noGrp="1"/>
          </p:cNvSpPr>
          <p:nvPr>
            <p:ph type="dt" sz="half" idx="10"/>
          </p:nvPr>
        </p:nvSpPr>
        <p:spPr/>
        <p:txBody>
          <a:bodyPr/>
          <a:lstStyle/>
          <a:p>
            <a:fld id="{7973FEF5-0276-4E40-8D9F-17233F88C574}"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682264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Choose Total Data Connect</a:t>
            </a:r>
          </a:p>
        </p:txBody>
      </p:sp>
      <p:sp>
        <p:nvSpPr>
          <p:cNvPr id="8" name="Content Placeholder 7"/>
          <p:cNvSpPr>
            <a:spLocks noGrp="1"/>
          </p:cNvSpPr>
          <p:nvPr>
            <p:ph idx="1"/>
          </p:nvPr>
        </p:nvSpPr>
        <p:spPr/>
        <p:txBody>
          <a:bodyPr/>
          <a:lstStyle/>
          <a:p>
            <a:r>
              <a:rPr lang="en-US" sz="2600" dirty="0"/>
              <a:t>Superior Support</a:t>
            </a:r>
          </a:p>
          <a:p>
            <a:r>
              <a:rPr lang="en-US" sz="2600" dirty="0"/>
              <a:t>Sophisticated Solutions</a:t>
            </a:r>
          </a:p>
          <a:p>
            <a:r>
              <a:rPr lang="en-US" sz="2600" dirty="0"/>
              <a:t>Customer Care</a:t>
            </a:r>
          </a:p>
          <a:p>
            <a:r>
              <a:rPr lang="en-US" sz="2600" dirty="0"/>
              <a:t>High Value</a:t>
            </a:r>
          </a:p>
        </p:txBody>
      </p:sp>
      <p:sp>
        <p:nvSpPr>
          <p:cNvPr id="3" name="Date Placeholder 2"/>
          <p:cNvSpPr>
            <a:spLocks noGrp="1"/>
          </p:cNvSpPr>
          <p:nvPr>
            <p:ph type="dt" sz="half" idx="10"/>
          </p:nvPr>
        </p:nvSpPr>
        <p:spPr/>
        <p:txBody>
          <a:bodyPr/>
          <a:lstStyle/>
          <a:p>
            <a:fld id="{735E552D-BDBF-7A4F-B315-134232D9E282}"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4694" y="1263086"/>
            <a:ext cx="6406776" cy="4805082"/>
          </a:xfrm>
          <a:prstGeom prst="rect">
            <a:avLst/>
          </a:prstGeom>
        </p:spPr>
      </p:pic>
    </p:spTree>
    <p:extLst>
      <p:ext uri="{BB962C8B-B14F-4D97-AF65-F5344CB8AC3E}">
        <p14:creationId xmlns:p14="http://schemas.microsoft.com/office/powerpoint/2010/main" val="1523204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Thank You</a:t>
            </a:r>
            <a:endParaRPr lang="en-US" dirty="0"/>
          </a:p>
        </p:txBody>
      </p:sp>
      <p:sp>
        <p:nvSpPr>
          <p:cNvPr id="10" name="Text Placeholder 9"/>
          <p:cNvSpPr>
            <a:spLocks noGrp="1"/>
          </p:cNvSpPr>
          <p:nvPr>
            <p:ph type="body" sz="half" idx="2"/>
          </p:nvPr>
        </p:nvSpPr>
        <p:spPr>
          <a:xfrm>
            <a:off x="1154954" y="3657600"/>
            <a:ext cx="8825659" cy="2584174"/>
          </a:xfrm>
        </p:spPr>
        <p:txBody>
          <a:bodyPr>
            <a:normAutofit fontScale="85000" lnSpcReduction="20000"/>
          </a:bodyPr>
          <a:lstStyle/>
          <a:p>
            <a:r>
              <a:rPr lang="en-US" dirty="0"/>
              <a:t>Larry Sodomire</a:t>
            </a:r>
          </a:p>
          <a:p>
            <a:r>
              <a:rPr lang="en-US" dirty="0">
                <a:solidFill>
                  <a:schemeClr val="accent5"/>
                </a:solidFill>
              </a:rPr>
              <a:t>larry@totaldataconnect.com</a:t>
            </a:r>
          </a:p>
          <a:p>
            <a:endParaRPr lang="en-US" dirty="0"/>
          </a:p>
          <a:p>
            <a:r>
              <a:rPr lang="en-US" dirty="0"/>
              <a:t>Total Data Connect LLC</a:t>
            </a:r>
          </a:p>
          <a:p>
            <a:r>
              <a:rPr lang="en-US" dirty="0">
                <a:effectLst/>
              </a:rPr>
              <a:t>8815 Conroy Windermere Rd</a:t>
            </a:r>
          </a:p>
          <a:p>
            <a:r>
              <a:rPr lang="en-US" dirty="0">
                <a:effectLst/>
              </a:rPr>
              <a:t>Suite 683</a:t>
            </a:r>
          </a:p>
          <a:p>
            <a:r>
              <a:rPr lang="en-US" dirty="0">
                <a:effectLst/>
              </a:rPr>
              <a:t>Orlando, FL 32835</a:t>
            </a:r>
          </a:p>
          <a:p>
            <a:r>
              <a:rPr lang="en-US" dirty="0"/>
              <a:t>Phone 407-278-2498</a:t>
            </a:r>
          </a:p>
        </p:txBody>
      </p:sp>
      <p:sp>
        <p:nvSpPr>
          <p:cNvPr id="3" name="Date Placeholder 2"/>
          <p:cNvSpPr>
            <a:spLocks noGrp="1"/>
          </p:cNvSpPr>
          <p:nvPr>
            <p:ph type="dt" sz="half" idx="10"/>
          </p:nvPr>
        </p:nvSpPr>
        <p:spPr/>
        <p:txBody>
          <a:bodyPr/>
          <a:lstStyle/>
          <a:p>
            <a:fld id="{220CF216-377D-FD47-B66F-65429116F962}"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3751800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Remote Monitoring Systems</a:t>
            </a:r>
          </a:p>
        </p:txBody>
      </p:sp>
      <p:sp>
        <p:nvSpPr>
          <p:cNvPr id="8" name="Content Placeholder 7"/>
          <p:cNvSpPr>
            <a:spLocks noGrp="1"/>
          </p:cNvSpPr>
          <p:nvPr>
            <p:ph idx="1"/>
          </p:nvPr>
        </p:nvSpPr>
        <p:spPr/>
        <p:txBody>
          <a:bodyPr/>
          <a:lstStyle/>
          <a:p>
            <a:r>
              <a:rPr lang="en-US" dirty="0"/>
              <a:t>Our remote monitoring systems enable you to receive accurate temperature data without human intervention, eliminating human error, and allowing you to take corrective action if the readings fall outside of your targeted range. </a:t>
            </a:r>
          </a:p>
          <a:p>
            <a:r>
              <a:rPr lang="en-US" dirty="0"/>
              <a:t>The system deploys in minutes and can be customized to your specific needs and wants. You can customize your alerts and receive them via email, text or a phone call. It also automatically documents your monitored readings and  alerts for reports, which can be exported manually or scheduled for automated delivery via email.</a:t>
            </a:r>
          </a:p>
          <a:p>
            <a:endParaRPr lang="en-US" dirty="0"/>
          </a:p>
        </p:txBody>
      </p:sp>
      <p:sp>
        <p:nvSpPr>
          <p:cNvPr id="4" name="Date Placeholder 3"/>
          <p:cNvSpPr>
            <a:spLocks noGrp="1"/>
          </p:cNvSpPr>
          <p:nvPr>
            <p:ph type="dt" sz="half" idx="10"/>
          </p:nvPr>
        </p:nvSpPr>
        <p:spPr/>
        <p:txBody>
          <a:bodyPr/>
          <a:lstStyle/>
          <a:p>
            <a:fld id="{6BEAC074-A484-9448-B7E1-D8662D366847}"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2648014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Remote Monitoring Systems</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9271" y="2053830"/>
            <a:ext cx="5595234" cy="4193377"/>
          </a:xfrm>
          <a:prstGeom prst="rect">
            <a:avLst/>
          </a:prstGeom>
        </p:spPr>
      </p:pic>
      <p:sp>
        <p:nvSpPr>
          <p:cNvPr id="3" name="Date Placeholder 2"/>
          <p:cNvSpPr>
            <a:spLocks noGrp="1"/>
          </p:cNvSpPr>
          <p:nvPr>
            <p:ph type="dt" sz="half" idx="10"/>
          </p:nvPr>
        </p:nvSpPr>
        <p:spPr/>
        <p:txBody>
          <a:bodyPr/>
          <a:lstStyle/>
          <a:p>
            <a:fld id="{E701FA2D-E96A-5149-A8B8-11F271B4ED52}" type="datetime1">
              <a:rPr lang="en-US" smtClean="0"/>
              <a:t>1/27/23</a:t>
            </a:fld>
            <a:endParaRPr lang="en-US"/>
          </a:p>
        </p:txBody>
      </p:sp>
      <p:sp>
        <p:nvSpPr>
          <p:cNvPr id="4" name="Footer Placeholder 3"/>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3872922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Compliant Systems</a:t>
            </a:r>
          </a:p>
        </p:txBody>
      </p:sp>
      <p:sp>
        <p:nvSpPr>
          <p:cNvPr id="8" name="Content Placeholder 7"/>
          <p:cNvSpPr>
            <a:spLocks noGrp="1"/>
          </p:cNvSpPr>
          <p:nvPr>
            <p:ph idx="1"/>
          </p:nvPr>
        </p:nvSpPr>
        <p:spPr/>
        <p:txBody>
          <a:bodyPr/>
          <a:lstStyle/>
          <a:p>
            <a:r>
              <a:rPr lang="en-US"/>
              <a:t>Approved for use by the CDC, FDA and USDA, and complies with FSMA &amp; HACCP programs with audit logs, 5 year storage, and corrective action notation</a:t>
            </a:r>
          </a:p>
          <a:p>
            <a:r>
              <a:rPr lang="en-US"/>
              <a:t>Industry leading security protocols include separation of our billing and monitoring systems, 128-bit AES encryption, role-based user credentials, and optional cellular communication to operate independent of your network</a:t>
            </a:r>
            <a:endParaRPr lang="en-US" dirty="0"/>
          </a:p>
        </p:txBody>
      </p:sp>
      <p:sp>
        <p:nvSpPr>
          <p:cNvPr id="3" name="Date Placeholder 2"/>
          <p:cNvSpPr>
            <a:spLocks noGrp="1"/>
          </p:cNvSpPr>
          <p:nvPr>
            <p:ph type="dt" sz="half" idx="10"/>
          </p:nvPr>
        </p:nvSpPr>
        <p:spPr/>
        <p:txBody>
          <a:bodyPr/>
          <a:lstStyle/>
          <a:p>
            <a:fld id="{65ECDECE-7396-7749-8D27-BFDF1F15F976}"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2648271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a:t>
            </a:r>
          </a:p>
        </p:txBody>
      </p:sp>
      <p:sp>
        <p:nvSpPr>
          <p:cNvPr id="8" name="Content Placeholder 7"/>
          <p:cNvSpPr>
            <a:spLocks noGrp="1"/>
          </p:cNvSpPr>
          <p:nvPr>
            <p:ph sz="half" idx="1"/>
          </p:nvPr>
        </p:nvSpPr>
        <p:spPr/>
        <p:txBody>
          <a:bodyPr/>
          <a:lstStyle/>
          <a:p>
            <a:r>
              <a:rPr lang="en-US" dirty="0"/>
              <a:t>Backup batteries and Store &amp; Forward technology ensure complete documentation and record keeping for easy recall, even in the case of power loss or network interruption</a:t>
            </a:r>
          </a:p>
          <a:p>
            <a:r>
              <a:rPr lang="en-US" dirty="0"/>
              <a:t>Schedule reports, use sophisticated graphing tools, run trend analysis, and leverage an open API for predictive modeling</a:t>
            </a:r>
          </a:p>
          <a:p>
            <a:pPr lvl="0"/>
            <a:r>
              <a:rPr lang="en-US" dirty="0"/>
              <a:t>Automated temperature monitoring as often as every 5 minutes</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4675" y="2696046"/>
            <a:ext cx="4395788" cy="2920059"/>
          </a:xfrm>
          <a:ln>
            <a:noFill/>
          </a:ln>
          <a:effectLst>
            <a:glow rad="63500">
              <a:schemeClr val="tx2">
                <a:lumMod val="50000"/>
                <a:alpha val="40000"/>
              </a:schemeClr>
            </a:glow>
          </a:effectLst>
        </p:spPr>
      </p:pic>
      <p:sp>
        <p:nvSpPr>
          <p:cNvPr id="3" name="Date Placeholder 2"/>
          <p:cNvSpPr>
            <a:spLocks noGrp="1"/>
          </p:cNvSpPr>
          <p:nvPr>
            <p:ph type="dt" sz="half" idx="10"/>
          </p:nvPr>
        </p:nvSpPr>
        <p:spPr/>
        <p:txBody>
          <a:bodyPr/>
          <a:lstStyle/>
          <a:p>
            <a:fld id="{5A069D52-A1FA-A74A-9617-D387283FD33D}"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43778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Features</a:t>
            </a:r>
          </a:p>
        </p:txBody>
      </p:sp>
      <p:sp>
        <p:nvSpPr>
          <p:cNvPr id="8" name="Content Placeholder 7"/>
          <p:cNvSpPr>
            <a:spLocks noGrp="1"/>
          </p:cNvSpPr>
          <p:nvPr>
            <p:ph idx="1"/>
          </p:nvPr>
        </p:nvSpPr>
        <p:spPr/>
        <p:txBody>
          <a:bodyPr/>
          <a:lstStyle/>
          <a:p>
            <a:pPr lvl="0"/>
            <a:r>
              <a:rPr lang="en-US"/>
              <a:t>Current readings, system settings, and historical data accessible via web­ based dashboard and mobile app for iOS and Droid</a:t>
            </a:r>
          </a:p>
          <a:p>
            <a:pPr lvl="0"/>
            <a:r>
              <a:rPr lang="en-US"/>
              <a:t>Temperature logs kept for 5 years and always available for export</a:t>
            </a:r>
          </a:p>
          <a:p>
            <a:pPr lvl="0"/>
            <a:r>
              <a:rPr lang="en-US"/>
              <a:t>Automated email reports available </a:t>
            </a:r>
          </a:p>
          <a:p>
            <a:pPr lvl="0"/>
            <a:r>
              <a:rPr lang="en-US"/>
              <a:t>Simple + easy hardware setup; plug and play deployment without need for IT configuration or Internet connection</a:t>
            </a:r>
            <a:endParaRPr lang="en-US" dirty="0"/>
          </a:p>
        </p:txBody>
      </p:sp>
      <p:sp>
        <p:nvSpPr>
          <p:cNvPr id="3" name="Date Placeholder 2"/>
          <p:cNvSpPr>
            <a:spLocks noGrp="1"/>
          </p:cNvSpPr>
          <p:nvPr>
            <p:ph type="dt" sz="half" idx="10"/>
          </p:nvPr>
        </p:nvSpPr>
        <p:spPr/>
        <p:txBody>
          <a:bodyPr/>
          <a:lstStyle/>
          <a:p>
            <a:fld id="{88EE23E9-9BF9-6046-8CBF-791CC3B31E80}"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spTree>
    <p:extLst>
      <p:ext uri="{BB962C8B-B14F-4D97-AF65-F5344CB8AC3E}">
        <p14:creationId xmlns:p14="http://schemas.microsoft.com/office/powerpoint/2010/main" val="109310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Features</a:t>
            </a:r>
          </a:p>
        </p:txBody>
      </p:sp>
      <p:sp>
        <p:nvSpPr>
          <p:cNvPr id="8" name="Content Placeholder 7"/>
          <p:cNvSpPr>
            <a:spLocks noGrp="1"/>
          </p:cNvSpPr>
          <p:nvPr>
            <p:ph idx="1"/>
          </p:nvPr>
        </p:nvSpPr>
        <p:spPr>
          <a:xfrm>
            <a:off x="1103313" y="2052918"/>
            <a:ext cx="4968304" cy="4195481"/>
          </a:xfrm>
        </p:spPr>
        <p:txBody>
          <a:bodyPr/>
          <a:lstStyle/>
          <a:p>
            <a:pPr lvl="0"/>
            <a:r>
              <a:rPr lang="en-US" dirty="0"/>
              <a:t>Stand alone system</a:t>
            </a:r>
          </a:p>
          <a:p>
            <a:pPr lvl="0"/>
            <a:r>
              <a:rPr lang="en-US" dirty="0"/>
              <a:t>Wireless temperature sensors can be placed on equipment</a:t>
            </a:r>
          </a:p>
          <a:p>
            <a:pPr lvl="0"/>
            <a:r>
              <a:rPr lang="en-US" dirty="0"/>
              <a:t>Cellular Gateway for wire-free installation</a:t>
            </a:r>
          </a:p>
          <a:p>
            <a:pPr lvl="0"/>
            <a:r>
              <a:rPr lang="en-US" dirty="0"/>
              <a:t>Flexible email and text alert system with unlimited alert thresholds and alert recipients</a:t>
            </a:r>
          </a:p>
          <a:p>
            <a:pPr lvl="0"/>
            <a:r>
              <a:rPr lang="en-US" dirty="0"/>
              <a:t>Available 24/7 live person support (additional fee)</a:t>
            </a:r>
          </a:p>
          <a:p>
            <a:endParaRPr lang="en-US" dirty="0"/>
          </a:p>
        </p:txBody>
      </p:sp>
      <p:sp>
        <p:nvSpPr>
          <p:cNvPr id="3" name="Date Placeholder 2"/>
          <p:cNvSpPr>
            <a:spLocks noGrp="1"/>
          </p:cNvSpPr>
          <p:nvPr>
            <p:ph type="dt" sz="half" idx="10"/>
          </p:nvPr>
        </p:nvSpPr>
        <p:spPr/>
        <p:txBody>
          <a:bodyPr/>
          <a:lstStyle/>
          <a:p>
            <a:fld id="{7B87DB99-39E3-3640-BA89-F90CE287BE0D}"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764" y="1447800"/>
            <a:ext cx="4811776" cy="3608832"/>
          </a:xfrm>
          <a:prstGeom prst="rect">
            <a:avLst/>
          </a:prstGeom>
        </p:spPr>
      </p:pic>
    </p:spTree>
    <p:extLst>
      <p:ext uri="{BB962C8B-B14F-4D97-AF65-F5344CB8AC3E}">
        <p14:creationId xmlns:p14="http://schemas.microsoft.com/office/powerpoint/2010/main" val="780362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Operation</a:t>
            </a:r>
          </a:p>
        </p:txBody>
      </p:sp>
      <p:sp>
        <p:nvSpPr>
          <p:cNvPr id="8" name="Content Placeholder 7"/>
          <p:cNvSpPr>
            <a:spLocks noGrp="1"/>
          </p:cNvSpPr>
          <p:nvPr>
            <p:ph idx="1"/>
          </p:nvPr>
        </p:nvSpPr>
        <p:spPr>
          <a:xfrm>
            <a:off x="1103313" y="2052918"/>
            <a:ext cx="5285296" cy="4195481"/>
          </a:xfrm>
        </p:spPr>
        <p:txBody>
          <a:bodyPr/>
          <a:lstStyle/>
          <a:p>
            <a:pPr lvl="0"/>
            <a:r>
              <a:rPr lang="en-US" dirty="0"/>
              <a:t>Quickly deploy remote monitoring to improve efficiency, compliance, and quality control</a:t>
            </a:r>
          </a:p>
          <a:p>
            <a:pPr lvl="0"/>
            <a:r>
              <a:rPr lang="en-US" dirty="0"/>
              <a:t>Assign incidents to teammates and track corrective action from anywhere with Total Data Collaborative Approach to incident and workflow management</a:t>
            </a:r>
          </a:p>
          <a:p>
            <a:r>
              <a:rPr lang="en-US" dirty="0"/>
              <a:t>Log in from any computer or device for immediate insight into current conditions and historical trends</a:t>
            </a:r>
          </a:p>
          <a:p>
            <a:endParaRPr lang="en-US" dirty="0"/>
          </a:p>
        </p:txBody>
      </p:sp>
      <p:sp>
        <p:nvSpPr>
          <p:cNvPr id="3" name="Date Placeholder 2"/>
          <p:cNvSpPr>
            <a:spLocks noGrp="1"/>
          </p:cNvSpPr>
          <p:nvPr>
            <p:ph type="dt" sz="half" idx="10"/>
          </p:nvPr>
        </p:nvSpPr>
        <p:spPr/>
        <p:txBody>
          <a:bodyPr/>
          <a:lstStyle/>
          <a:p>
            <a:fld id="{C26DB6B4-B5DA-AD40-BE1E-0087C6726494}"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7018" y="1617477"/>
            <a:ext cx="4693920" cy="3520440"/>
          </a:xfrm>
          <a:prstGeom prst="rect">
            <a:avLst/>
          </a:prstGeom>
        </p:spPr>
      </p:pic>
    </p:spTree>
    <p:extLst>
      <p:ext uri="{BB962C8B-B14F-4D97-AF65-F5344CB8AC3E}">
        <p14:creationId xmlns:p14="http://schemas.microsoft.com/office/powerpoint/2010/main" val="2867689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MRI Monitoring</a:t>
            </a:r>
          </a:p>
        </p:txBody>
      </p:sp>
      <p:sp>
        <p:nvSpPr>
          <p:cNvPr id="8" name="Content Placeholder 7"/>
          <p:cNvSpPr>
            <a:spLocks noGrp="1"/>
          </p:cNvSpPr>
          <p:nvPr>
            <p:ph idx="1"/>
          </p:nvPr>
        </p:nvSpPr>
        <p:spPr/>
        <p:txBody>
          <a:bodyPr/>
          <a:lstStyle/>
          <a:p>
            <a:r>
              <a:rPr lang="en-US" dirty="0"/>
              <a:t>Magnet Quench</a:t>
            </a:r>
          </a:p>
          <a:p>
            <a:r>
              <a:rPr lang="en-US" dirty="0"/>
              <a:t>Chilled Water Temp</a:t>
            </a:r>
          </a:p>
          <a:p>
            <a:r>
              <a:rPr lang="en-US" dirty="0"/>
              <a:t>Equipment Room Temp</a:t>
            </a:r>
          </a:p>
          <a:p>
            <a:r>
              <a:rPr lang="en-US" dirty="0"/>
              <a:t>Control Room Temp</a:t>
            </a:r>
          </a:p>
          <a:p>
            <a:r>
              <a:rPr lang="en-US" dirty="0"/>
              <a:t>Scan Room Temp</a:t>
            </a:r>
          </a:p>
          <a:p>
            <a:r>
              <a:rPr lang="en-US" dirty="0"/>
              <a:t>Cold Head On/Off</a:t>
            </a:r>
          </a:p>
          <a:p>
            <a:r>
              <a:rPr lang="en-US" dirty="0"/>
              <a:t>Humidity</a:t>
            </a:r>
          </a:p>
          <a:p>
            <a:r>
              <a:rPr lang="en-US" dirty="0"/>
              <a:t>Optional Main Power On/Off</a:t>
            </a:r>
          </a:p>
          <a:p>
            <a:endParaRPr lang="en-US" dirty="0"/>
          </a:p>
        </p:txBody>
      </p:sp>
      <p:sp>
        <p:nvSpPr>
          <p:cNvPr id="3" name="Date Placeholder 2"/>
          <p:cNvSpPr>
            <a:spLocks noGrp="1"/>
          </p:cNvSpPr>
          <p:nvPr>
            <p:ph type="dt" sz="half" idx="10"/>
          </p:nvPr>
        </p:nvSpPr>
        <p:spPr/>
        <p:txBody>
          <a:bodyPr/>
          <a:lstStyle/>
          <a:p>
            <a:fld id="{EEE79E03-4EE6-2240-BDF2-ABFEA080D3E2}" type="datetime1">
              <a:rPr lang="en-US" smtClean="0"/>
              <a:t>1/27/23</a:t>
            </a:fld>
            <a:endParaRPr lang="en-US"/>
          </a:p>
        </p:txBody>
      </p:sp>
      <p:sp>
        <p:nvSpPr>
          <p:cNvPr id="5" name="Footer Placeholder 4"/>
          <p:cNvSpPr>
            <a:spLocks noGrp="1"/>
          </p:cNvSpPr>
          <p:nvPr>
            <p:ph type="ftr" sz="quarter" idx="11"/>
          </p:nvPr>
        </p:nvSpPr>
        <p:spPr/>
        <p:txBody>
          <a:bodyPr/>
          <a:lstStyle/>
          <a:p>
            <a:r>
              <a:rPr lang="en-US"/>
              <a:t>Copyright 2023 Total Data Connect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3235" y="1597216"/>
            <a:ext cx="5439305" cy="4079479"/>
          </a:xfrm>
          <a:prstGeom prst="rect">
            <a:avLst/>
          </a:prstGeom>
        </p:spPr>
      </p:pic>
    </p:spTree>
    <p:extLst>
      <p:ext uri="{BB962C8B-B14F-4D97-AF65-F5344CB8AC3E}">
        <p14:creationId xmlns:p14="http://schemas.microsoft.com/office/powerpoint/2010/main" val="20341276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TotalDataConnect1 1">
      <a:dk1>
        <a:srgbClr val="000000"/>
      </a:dk1>
      <a:lt1>
        <a:srgbClr val="FFFFFF"/>
      </a:lt1>
      <a:dk2>
        <a:srgbClr val="212745"/>
      </a:dk2>
      <a:lt2>
        <a:srgbClr val="B4DCFA"/>
      </a:lt2>
      <a:accent1>
        <a:srgbClr val="2481C6"/>
      </a:accent1>
      <a:accent2>
        <a:srgbClr val="5ECCF3"/>
      </a:accent2>
      <a:accent3>
        <a:srgbClr val="A7EA52"/>
      </a:accent3>
      <a:accent4>
        <a:srgbClr val="5DCEAF"/>
      </a:accent4>
      <a:accent5>
        <a:srgbClr val="F5AB34"/>
      </a:accent5>
      <a:accent6>
        <a:srgbClr val="E67E22"/>
      </a:accent6>
      <a:hlink>
        <a:srgbClr val="E67E22"/>
      </a:hlink>
      <a:folHlink>
        <a:srgbClr val="59A8D1"/>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796</TotalTime>
  <Words>577</Words>
  <Application>Microsoft Macintosh PowerPoint</Application>
  <PresentationFormat>Widescreen</PresentationFormat>
  <Paragraphs>93</Paragraphs>
  <Slides>13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Wingdings 3</vt:lpstr>
      <vt:lpstr>Calibri</vt:lpstr>
      <vt:lpstr>Arial</vt:lpstr>
      <vt:lpstr>Century Gothic</vt:lpstr>
      <vt:lpstr>Ion</vt:lpstr>
      <vt:lpstr>Environment &amp; Equipment Monitoring Systems</vt:lpstr>
      <vt:lpstr>Remote Monitoring Systems</vt:lpstr>
      <vt:lpstr>Remote Monitoring Systems</vt:lpstr>
      <vt:lpstr>Compliant Systems</vt:lpstr>
      <vt:lpstr>Features</vt:lpstr>
      <vt:lpstr>Features</vt:lpstr>
      <vt:lpstr>Features</vt:lpstr>
      <vt:lpstr>Operation</vt:lpstr>
      <vt:lpstr>MRI Monitoring</vt:lpstr>
      <vt:lpstr>PET/CT Monitoring</vt:lpstr>
      <vt:lpstr>CT Monitoring</vt:lpstr>
      <vt:lpstr>Choose Total Data Connect</vt:lpstr>
      <vt:lpstr>Thank You</vt:lpstr>
    </vt:vector>
  </TitlesOfParts>
  <Company>CDI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Rick Treat</dc:creator>
  <cp:lastModifiedBy>Robin Bestel</cp:lastModifiedBy>
  <cp:revision>51</cp:revision>
  <cp:lastPrinted>2019-01-28T14:35:43Z</cp:lastPrinted>
  <dcterms:created xsi:type="dcterms:W3CDTF">2017-07-08T13:39:25Z</dcterms:created>
  <dcterms:modified xsi:type="dcterms:W3CDTF">2023-01-27T23:47:22Z</dcterms:modified>
</cp:coreProperties>
</file>